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idMm4nDhsaNesFJ6M/aLxg4CtX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118743-68F3-48AD-A7BA-B094339A5485}">
  <a:tblStyle styleId="{5E118743-68F3-48AD-A7BA-B094339A548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BDB3CBD1-6293-4E7A-AD72-2486102D0E7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Normal text size and our names are all size 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Titles are all size 30 except first and last slides</a:t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14444404c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514444404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8501cc2c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48501cc2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321b706f5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321b706f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85861d0d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485861d0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321b706f5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5321b706f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8170ea50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48170ea5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8170ea50e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48170ea5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85a745846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485a74584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5110143be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5110143b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85a74584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485a7458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Navigation (Red)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Traversing the greenhouse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avoid obstacles in path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Camera Positioning (Purple)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Move Camera up/down mast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Take clear picture of all tomatoes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Image Processing (Blue)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Use machine learning to classify all tomatoes by ripeness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100">
                <a:solidFill>
                  <a:schemeClr val="dk1"/>
                </a:solidFill>
              </a:rPr>
              <a:t>Database/Website (Green)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Save all images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Produce useful charts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Track growth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8170ea50e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148170ea50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8170ea50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148170ea50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0a988720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50a98872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231feacc9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231feacc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3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8.png"/><Relationship Id="rId5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Relationship Id="rId4" Type="http://schemas.openxmlformats.org/officeDocument/2006/relationships/image" Target="../media/image4.jpg"/><Relationship Id="rId5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617103" y="1631092"/>
            <a:ext cx="7841096" cy="2011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/>
              <a:t>3D Inspection Rover</a:t>
            </a:r>
            <a:endParaRPr/>
          </a:p>
        </p:txBody>
      </p:sp>
      <p:pic>
        <p:nvPicPr>
          <p:cNvPr descr="DLCOE_logo_HWHT.png"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6029700" y="4918499"/>
            <a:ext cx="3114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Chris Dumont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Dalton Hines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Felipe Villegas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Celeste Waters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955831" y="3504348"/>
            <a:ext cx="305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Bi-Weekly Update </a:t>
            </a:r>
            <a:r>
              <a:rPr lang="en-US" sz="1800">
                <a:solidFill>
                  <a:schemeClr val="lt1"/>
                </a:solidFill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67575" y="4826100"/>
            <a:ext cx="2010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Sponsor: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Kevin Nowka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u="sng">
                <a:solidFill>
                  <a:schemeClr val="lt1"/>
                </a:solidFill>
              </a:rPr>
              <a:t>TA:</a:t>
            </a:r>
            <a:endParaRPr sz="2400" u="sng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Eric Robles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955825" y="3042650"/>
            <a:ext cx="21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8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14444404c_1_11"/>
          <p:cNvSpPr txBox="1"/>
          <p:nvPr>
            <p:ph type="title"/>
          </p:nvPr>
        </p:nvSpPr>
        <p:spPr>
          <a:xfrm>
            <a:off x="776550" y="657975"/>
            <a:ext cx="7035900" cy="11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744"/>
              <a:buNone/>
            </a:pPr>
            <a:r>
              <a:rPr lang="en-US" sz="3300"/>
              <a:t>Hardware Mounting: Distance Sensor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4172"/>
              <a:buNone/>
            </a:pPr>
            <a:r>
              <a:rPr lang="en-US" sz="2650"/>
              <a:t>Chris Dumont</a:t>
            </a:r>
            <a:endParaRPr sz="2650"/>
          </a:p>
        </p:txBody>
      </p:sp>
      <p:pic>
        <p:nvPicPr>
          <p:cNvPr id="121" name="Google Shape;121;g1514444404c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0" y="2079775"/>
            <a:ext cx="2283524" cy="29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514444404c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405862" y="2662838"/>
            <a:ext cx="3009950" cy="18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514444404c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1550" y="2080126"/>
            <a:ext cx="3315509" cy="28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514444404c_1_11"/>
          <p:cNvSpPr txBox="1"/>
          <p:nvPr/>
        </p:nvSpPr>
        <p:spPr>
          <a:xfrm>
            <a:off x="271325" y="5407800"/>
            <a:ext cx="887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Sensor fits upside down into mount.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Mount fits over from of rover.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Screw holes on bottom of mount to secure to rover.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448887" y="89141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Arial"/>
              <a:buNone/>
            </a:pPr>
            <a:r>
              <a:rPr lang="en-US" sz="3300"/>
              <a:t>Camera Positioning Subsystem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848"/>
              <a:buFont typeface="Arial"/>
              <a:buNone/>
            </a:pPr>
            <a:r>
              <a:rPr lang="en-US" sz="2650"/>
              <a:t>Dalton Hines</a:t>
            </a:r>
            <a:endParaRPr sz="2650"/>
          </a:p>
        </p:txBody>
      </p:sp>
      <p:graphicFrame>
        <p:nvGraphicFramePr>
          <p:cNvPr id="130" name="Google Shape;130;p6"/>
          <p:cNvGraphicFramePr/>
          <p:nvPr/>
        </p:nvGraphicFramePr>
        <p:xfrm>
          <a:off x="615154" y="22279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{5E118743-68F3-48AD-A7BA-B094339A5485}</a:tableStyleId>
              </a:tblPr>
              <a:tblGrid>
                <a:gridCol w="3956850"/>
                <a:gridCol w="3956850"/>
              </a:tblGrid>
              <a:tr h="51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</a:rPr>
                        <a:t>Accomplishments 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since last presentation</a:t>
                      </a:r>
                      <a:endParaRPr b="0" sz="2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rgbClr val="FF0000"/>
                          </a:solidFill>
                        </a:rPr>
                        <a:t>~ </a:t>
                      </a:r>
                      <a:r>
                        <a:rPr b="0" lang="en-US" sz="24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b="0" lang="en-US" sz="2400" u="none" cap="none" strike="noStrike">
                          <a:solidFill>
                            <a:srgbClr val="FF0000"/>
                          </a:solidFill>
                        </a:rPr>
                        <a:t> Hours</a:t>
                      </a:r>
                      <a:endParaRPr b="0" sz="2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</a:rPr>
                        <a:t>Plans until next presentation</a:t>
                      </a:r>
                      <a:endParaRPr b="0" sz="2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525">
                <a:tc>
                  <a:txBody>
                    <a:bodyPr/>
                    <a:lstStyle/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en-US" sz="2400"/>
                        <a:t>Camera operation </a:t>
                      </a:r>
                      <a:endParaRPr sz="2400"/>
                    </a:p>
                    <a:p>
                      <a:pPr indent="-3746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Char char="●"/>
                      </a:pPr>
                      <a:r>
                        <a:rPr lang="en-US" sz="2400"/>
                        <a:t>Wiring designed for gimbal and driver</a:t>
                      </a:r>
                      <a:r>
                        <a:rPr lang="en-US" sz="2300"/>
                        <a:t> </a:t>
                      </a:r>
                      <a:endParaRPr sz="2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en-US" sz="2400"/>
                        <a:t>Get accustomed to new camera</a:t>
                      </a:r>
                      <a:endParaRPr sz="2400"/>
                    </a:p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/>
                        <a:t>Proto-board design</a:t>
                      </a:r>
                      <a:endParaRPr sz="2400"/>
                    </a:p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/>
                        <a:t>Camera mounting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8501cc2c6_0_5"/>
          <p:cNvSpPr txBox="1"/>
          <p:nvPr>
            <p:ph type="title"/>
          </p:nvPr>
        </p:nvSpPr>
        <p:spPr>
          <a:xfrm>
            <a:off x="513325" y="8620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744"/>
              <a:buNone/>
            </a:pPr>
            <a:r>
              <a:rPr lang="en-US" sz="3300"/>
              <a:t>Wiring Diagram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4171"/>
              <a:buNone/>
            </a:pPr>
            <a:r>
              <a:rPr lang="en-US" sz="2650"/>
              <a:t>Dalton Hines</a:t>
            </a:r>
            <a:endParaRPr sz="2650"/>
          </a:p>
        </p:txBody>
      </p:sp>
      <p:sp>
        <p:nvSpPr>
          <p:cNvPr id="136" name="Google Shape;136;g148501cc2c6_0_5"/>
          <p:cNvSpPr txBox="1"/>
          <p:nvPr>
            <p:ph idx="1" type="body"/>
          </p:nvPr>
        </p:nvSpPr>
        <p:spPr>
          <a:xfrm>
            <a:off x="0" y="2058625"/>
            <a:ext cx="28563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Full wiring design for navigation and camera </a:t>
            </a:r>
            <a:r>
              <a:rPr lang="en-US" sz="2400"/>
              <a:t>positioning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Includes sensors, drivers, and gimbal servos</a:t>
            </a:r>
            <a:endParaRPr sz="2400"/>
          </a:p>
        </p:txBody>
      </p:sp>
      <p:pic>
        <p:nvPicPr>
          <p:cNvPr id="137" name="Google Shape;137;g148501cc2c6_0_5"/>
          <p:cNvPicPr preferRelativeResize="0"/>
          <p:nvPr/>
        </p:nvPicPr>
        <p:blipFill rotWithShape="1">
          <a:blip r:embed="rId3">
            <a:alphaModFix/>
          </a:blip>
          <a:srcRect b="0" l="4214" r="0" t="6699"/>
          <a:stretch/>
        </p:blipFill>
        <p:spPr>
          <a:xfrm>
            <a:off x="2982975" y="1852875"/>
            <a:ext cx="6028459" cy="500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321b706f5_3_0"/>
          <p:cNvSpPr txBox="1"/>
          <p:nvPr>
            <p:ph type="title"/>
          </p:nvPr>
        </p:nvSpPr>
        <p:spPr>
          <a:xfrm>
            <a:off x="513350" y="7684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Saving</a:t>
            </a:r>
            <a:endParaRPr/>
          </a:p>
        </p:txBody>
      </p:sp>
      <p:sp>
        <p:nvSpPr>
          <p:cNvPr id="143" name="Google Shape;143;g15321b706f5_3_0"/>
          <p:cNvSpPr txBox="1"/>
          <p:nvPr>
            <p:ph idx="1" type="body"/>
          </p:nvPr>
        </p:nvSpPr>
        <p:spPr>
          <a:xfrm>
            <a:off x="2514600" y="5516600"/>
            <a:ext cx="4114800" cy="87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3540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Successfully able to take and save image</a:t>
            </a:r>
            <a:endParaRPr sz="2440"/>
          </a:p>
          <a:p>
            <a:pPr indent="-38354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40"/>
              <a:buChar char="•"/>
            </a:pPr>
            <a:r>
              <a:rPr lang="en-US" sz="2440"/>
              <a:t>Verification of image</a:t>
            </a:r>
            <a:endParaRPr sz="2440"/>
          </a:p>
        </p:txBody>
      </p:sp>
      <p:pic>
        <p:nvPicPr>
          <p:cNvPr id="144" name="Google Shape;144;g15321b706f5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2875"/>
            <a:ext cx="6568650" cy="36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5321b706f5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329" y="1852875"/>
            <a:ext cx="5876672" cy="24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title"/>
          </p:nvPr>
        </p:nvSpPr>
        <p:spPr>
          <a:xfrm>
            <a:off x="457212" y="89141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Arial"/>
              <a:buNone/>
            </a:pPr>
            <a:r>
              <a:rPr lang="en-US" sz="3300"/>
              <a:t>Machine Learning Subsystem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848"/>
              <a:buFont typeface="Arial"/>
              <a:buNone/>
            </a:pPr>
            <a:r>
              <a:rPr lang="en-US" sz="2650"/>
              <a:t>Felipe Villegas</a:t>
            </a:r>
            <a:endParaRPr sz="2650"/>
          </a:p>
        </p:txBody>
      </p:sp>
      <p:graphicFrame>
        <p:nvGraphicFramePr>
          <p:cNvPr id="151" name="Google Shape;151;p7"/>
          <p:cNvGraphicFramePr/>
          <p:nvPr/>
        </p:nvGraphicFramePr>
        <p:xfrm>
          <a:off x="615154" y="21839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{5E118743-68F3-48AD-A7BA-B094339A5485}</a:tableStyleId>
              </a:tblPr>
              <a:tblGrid>
                <a:gridCol w="3956850"/>
                <a:gridCol w="3956850"/>
              </a:tblGrid>
              <a:tr h="51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Accomplishments since last presentation</a:t>
                      </a:r>
                      <a:endParaRPr b="0" sz="2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rgbClr val="FF0000"/>
                          </a:solidFill>
                        </a:rPr>
                        <a:t>~ </a:t>
                      </a:r>
                      <a:r>
                        <a:rPr b="0" lang="en-US" sz="24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b="0" lang="en-US" sz="2400" u="none" cap="none" strike="noStrike">
                          <a:solidFill>
                            <a:srgbClr val="FF0000"/>
                          </a:solidFill>
                        </a:rPr>
                        <a:t> Hours</a:t>
                      </a:r>
                      <a:endParaRPr sz="2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</a:rPr>
                        <a:t>Plans until next presentation</a:t>
                      </a:r>
                      <a:endParaRPr sz="2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525">
                <a:tc>
                  <a:txBody>
                    <a:bodyPr/>
                    <a:lstStyle/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en-US" sz="2400"/>
                        <a:t>Acquired Realsense D435 stereo camera</a:t>
                      </a:r>
                      <a:endParaRPr sz="2400"/>
                    </a:p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/>
                        <a:t>Began determining stereo camera </a:t>
                      </a:r>
                      <a:r>
                        <a:rPr lang="en-US" sz="2400"/>
                        <a:t>application</a:t>
                      </a:r>
                      <a:r>
                        <a:rPr lang="en-US" sz="2400"/>
                        <a:t> specifics for yield estimation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en-US" sz="2400"/>
                        <a:t>Familiarity with Realsense D435 Programming and Use</a:t>
                      </a:r>
                      <a:endParaRPr sz="2400"/>
                    </a:p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/>
                        <a:t>Preliminary volume yield estimation code</a:t>
                      </a:r>
                      <a:endParaRPr sz="2400"/>
                    </a:p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/>
                        <a:t>Preliminary ML preparations for camera system </a:t>
                      </a:r>
                      <a:r>
                        <a:rPr lang="en-US" sz="2400"/>
                        <a:t>integration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85861d0db_0_0"/>
          <p:cNvSpPr txBox="1"/>
          <p:nvPr>
            <p:ph type="title"/>
          </p:nvPr>
        </p:nvSpPr>
        <p:spPr>
          <a:xfrm>
            <a:off x="494625" y="8807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Arial"/>
              <a:buNone/>
            </a:pPr>
            <a:r>
              <a:rPr lang="en-US" sz="3300"/>
              <a:t>Machine Learning Subsystem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848"/>
              <a:buFont typeface="Arial"/>
              <a:buNone/>
            </a:pPr>
            <a:r>
              <a:rPr lang="en-US" sz="2650"/>
              <a:t>Felipe Villegas</a:t>
            </a:r>
            <a:endParaRPr sz="2650"/>
          </a:p>
        </p:txBody>
      </p:sp>
      <p:sp>
        <p:nvSpPr>
          <p:cNvPr id="157" name="Google Shape;157;g1485861d0db_0_0"/>
          <p:cNvSpPr txBox="1"/>
          <p:nvPr>
            <p:ph idx="1" type="body"/>
          </p:nvPr>
        </p:nvSpPr>
        <p:spPr>
          <a:xfrm>
            <a:off x="125750" y="2131975"/>
            <a:ext cx="27093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Intel’s RealSense D435 Camera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Features: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Wide field of view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Works well in low-light </a:t>
            </a:r>
            <a:r>
              <a:rPr lang="en-US" sz="2400"/>
              <a:t>environments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Self calibration</a:t>
            </a:r>
            <a:endParaRPr sz="2400"/>
          </a:p>
        </p:txBody>
      </p:sp>
      <p:pic>
        <p:nvPicPr>
          <p:cNvPr id="158" name="Google Shape;158;g1485861d0d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725" y="2131975"/>
            <a:ext cx="6000474" cy="40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321b706f5_1_5"/>
          <p:cNvSpPr txBox="1"/>
          <p:nvPr>
            <p:ph type="title"/>
          </p:nvPr>
        </p:nvSpPr>
        <p:spPr>
          <a:xfrm>
            <a:off x="457200" y="9556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Arial"/>
              <a:buNone/>
            </a:pPr>
            <a:r>
              <a:rPr lang="en-US" sz="3300"/>
              <a:t>Machine Learning Subsystem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848"/>
              <a:buFont typeface="Arial"/>
              <a:buNone/>
            </a:pPr>
            <a:r>
              <a:rPr lang="en-US" sz="2650"/>
              <a:t>Felipe Villegas</a:t>
            </a:r>
            <a:endParaRPr sz="2650"/>
          </a:p>
        </p:txBody>
      </p:sp>
      <p:pic>
        <p:nvPicPr>
          <p:cNvPr id="164" name="Google Shape;164;g15321b706f5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25" y="1854263"/>
            <a:ext cx="4199300" cy="314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5321b706f5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075" y="1854275"/>
            <a:ext cx="4072226" cy="30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5321b706f5_1_5"/>
          <p:cNvSpPr txBox="1"/>
          <p:nvPr/>
        </p:nvSpPr>
        <p:spPr>
          <a:xfrm>
            <a:off x="590350" y="5486400"/>
            <a:ext cx="800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Camera Appears to work well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Can determine length to object for several meters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/>
          <p:nvPr>
            <p:ph type="title"/>
          </p:nvPr>
        </p:nvSpPr>
        <p:spPr>
          <a:xfrm>
            <a:off x="457212" y="71586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000"/>
              <a:t>Database/Website Subsystem</a:t>
            </a:r>
            <a:endParaRPr sz="3000"/>
          </a:p>
        </p:txBody>
      </p:sp>
      <p:graphicFrame>
        <p:nvGraphicFramePr>
          <p:cNvPr id="172" name="Google Shape;172;p8"/>
          <p:cNvGraphicFramePr/>
          <p:nvPr/>
        </p:nvGraphicFramePr>
        <p:xfrm>
          <a:off x="615154" y="18988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{5E118743-68F3-48AD-A7BA-B094339A5485}</a:tableStyleId>
              </a:tblPr>
              <a:tblGrid>
                <a:gridCol w="3956850"/>
                <a:gridCol w="3956850"/>
              </a:tblGrid>
              <a:tr h="51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Accomplishments since last presentation</a:t>
                      </a:r>
                      <a:endParaRPr b="0" sz="2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>
                          <a:solidFill>
                            <a:srgbClr val="FF0000"/>
                          </a:solidFill>
                        </a:rPr>
                        <a:t>~13</a:t>
                      </a:r>
                      <a:r>
                        <a:rPr b="0" lang="en-US" sz="2400" u="none" cap="none" strike="noStrike">
                          <a:solidFill>
                            <a:srgbClr val="FF0000"/>
                          </a:solidFill>
                        </a:rPr>
                        <a:t> hrs</a:t>
                      </a:r>
                      <a:endParaRPr b="0" sz="2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</a:rPr>
                        <a:t>Plans until next presentation</a:t>
                      </a:r>
                      <a:endParaRPr b="0" sz="2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525">
                <a:tc>
                  <a:txBody>
                    <a:bodyPr/>
                    <a:lstStyle/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/>
                        <a:t>Database was changed to aws</a:t>
                      </a:r>
                      <a:endParaRPr sz="2400" u="none" cap="none" strike="noStrike"/>
                    </a:p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 u="none" cap="none" strike="noStrike"/>
                        <a:t>Created a</a:t>
                      </a:r>
                      <a:r>
                        <a:rPr lang="en-US" sz="2400"/>
                        <a:t> new react webapp </a:t>
                      </a:r>
                      <a:endParaRPr sz="2400" u="none" cap="none" strike="noStrike"/>
                    </a:p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/>
                        <a:t>Resecured a connected with </a:t>
                      </a:r>
                      <a:r>
                        <a:rPr lang="en-US" sz="2400"/>
                        <a:t>the</a:t>
                      </a:r>
                      <a:r>
                        <a:rPr lang="en-US" sz="2400"/>
                        <a:t> aws database</a:t>
                      </a:r>
                      <a:endParaRPr sz="2400"/>
                    </a:p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/>
                        <a:t>Client interaction with webapp</a:t>
                      </a:r>
                      <a:endParaRPr sz="2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 u="none" cap="none" strike="noStrike"/>
                        <a:t>C</a:t>
                      </a:r>
                      <a:r>
                        <a:rPr lang="en-US" sz="2400"/>
                        <a:t>omponents to display data from database</a:t>
                      </a:r>
                      <a:endParaRPr sz="2400"/>
                    </a:p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/>
                        <a:t>Preparation to connect with ML</a:t>
                      </a:r>
                      <a:endParaRPr sz="2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" name="Google Shape;173;p8"/>
          <p:cNvSpPr txBox="1"/>
          <p:nvPr/>
        </p:nvSpPr>
        <p:spPr>
          <a:xfrm>
            <a:off x="3295350" y="1224050"/>
            <a:ext cx="25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Celeste Waters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8170ea50e_0_1"/>
          <p:cNvSpPr txBox="1"/>
          <p:nvPr>
            <p:ph type="title"/>
          </p:nvPr>
        </p:nvSpPr>
        <p:spPr>
          <a:xfrm>
            <a:off x="457210" y="735119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000"/>
              <a:t>Database/Website Subsystem</a:t>
            </a:r>
            <a:endParaRPr sz="3000"/>
          </a:p>
        </p:txBody>
      </p:sp>
      <p:sp>
        <p:nvSpPr>
          <p:cNvPr id="179" name="Google Shape;179;g148170ea50e_0_1"/>
          <p:cNvSpPr txBox="1"/>
          <p:nvPr/>
        </p:nvSpPr>
        <p:spPr>
          <a:xfrm>
            <a:off x="3295350" y="1446698"/>
            <a:ext cx="255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Celeste Waters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8170ea50e_0_1"/>
          <p:cNvSpPr txBox="1"/>
          <p:nvPr>
            <p:ph idx="1" type="body"/>
          </p:nvPr>
        </p:nvSpPr>
        <p:spPr>
          <a:xfrm>
            <a:off x="0" y="1987300"/>
            <a:ext cx="3687000" cy="4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u="sng"/>
              <a:t>What Works</a:t>
            </a:r>
            <a:endParaRPr sz="2400" u="sng"/>
          </a:p>
          <a:p>
            <a:pPr indent="-36957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New react webapp</a:t>
            </a:r>
            <a:endParaRPr sz="2400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React Database effectively replaced firestore</a:t>
            </a:r>
            <a:endParaRPr sz="2400"/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Communication between website and database was </a:t>
            </a:r>
            <a:r>
              <a:rPr lang="en-US" sz="2400"/>
              <a:t>reestablished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u="sng"/>
              <a:t>What doesn’t</a:t>
            </a:r>
            <a:endParaRPr sz="2400" u="sng"/>
          </a:p>
          <a:p>
            <a:pPr indent="-36957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No integration to other subsystem</a:t>
            </a:r>
            <a:endParaRPr sz="240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Components to display data from database</a:t>
            </a:r>
            <a:endParaRPr sz="2400"/>
          </a:p>
        </p:txBody>
      </p:sp>
      <p:pic>
        <p:nvPicPr>
          <p:cNvPr id="181" name="Google Shape;181;g148170ea50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300" y="1947650"/>
            <a:ext cx="5577701" cy="235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48170ea50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013" y="4317072"/>
            <a:ext cx="5541975" cy="190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8170ea50e_0_20"/>
          <p:cNvSpPr txBox="1"/>
          <p:nvPr>
            <p:ph type="title"/>
          </p:nvPr>
        </p:nvSpPr>
        <p:spPr>
          <a:xfrm>
            <a:off x="457200" y="7310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Parts Ordering Status</a:t>
            </a:r>
            <a:endParaRPr sz="3000"/>
          </a:p>
        </p:txBody>
      </p:sp>
      <p:graphicFrame>
        <p:nvGraphicFramePr>
          <p:cNvPr id="188" name="Google Shape;188;g148170ea50e_0_20"/>
          <p:cNvGraphicFramePr/>
          <p:nvPr/>
        </p:nvGraphicFramePr>
        <p:xfrm>
          <a:off x="779425" y="192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{BDB3CBD1-6293-4E7A-AD72-2486102D0E78}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Part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Description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Order Placed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Arrived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highlight>
                            <a:srgbClr val="B6D7A8"/>
                          </a:highlight>
                        </a:rPr>
                        <a:t>403 Parts</a:t>
                      </a:r>
                      <a:endParaRPr sz="1400" u="none" cap="none" strike="noStrike"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highlight>
                            <a:srgbClr val="B6D7A8"/>
                          </a:highlight>
                        </a:rPr>
                        <a:t>All Parts needed for 403</a:t>
                      </a:r>
                      <a:endParaRPr sz="1400" u="none" cap="none" strike="noStrike"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highlight>
                            <a:srgbClr val="B6D7A8"/>
                          </a:highlight>
                        </a:rPr>
                        <a:t>Yes </a:t>
                      </a:r>
                      <a:endParaRPr sz="1400" u="none" cap="none" strike="noStrike"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highlight>
                            <a:srgbClr val="B6D7A8"/>
                          </a:highlight>
                        </a:rPr>
                        <a:t>Yes</a:t>
                      </a:r>
                      <a:endParaRPr sz="1400" u="none" cap="none" strike="noStrike"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C-clamps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Clamp used to secure mast to rover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Available in WEB lab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Yes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Wire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Used to prevent swaying of mast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Available in FEDC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Yes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>
            <p:ph type="title"/>
          </p:nvPr>
        </p:nvSpPr>
        <p:spPr>
          <a:xfrm>
            <a:off x="2140800" y="703027"/>
            <a:ext cx="4862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/>
              <a:t>Project Summary</a:t>
            </a:r>
            <a:endParaRPr sz="3000"/>
          </a:p>
        </p:txBody>
      </p:sp>
      <p:sp>
        <p:nvSpPr>
          <p:cNvPr id="65" name="Google Shape;65;p2"/>
          <p:cNvSpPr txBox="1"/>
          <p:nvPr>
            <p:ph idx="1" type="body"/>
          </p:nvPr>
        </p:nvSpPr>
        <p:spPr>
          <a:xfrm>
            <a:off x="0" y="2383125"/>
            <a:ext cx="4369200" cy="26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400"/>
              <a:t>The Problem Is:</a:t>
            </a:r>
            <a:endParaRPr sz="2400"/>
          </a:p>
          <a:p>
            <a:pPr indent="-2921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Tomato identification is a time-consuming process</a:t>
            </a:r>
            <a:endParaRPr sz="2400"/>
          </a:p>
          <a:p>
            <a:pPr indent="-2921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Time increases rapidly with greenhouse </a:t>
            </a:r>
            <a:r>
              <a:rPr lang="en-US" sz="2400"/>
              <a:t>size</a:t>
            </a:r>
            <a:endParaRPr sz="2400"/>
          </a:p>
          <a:p>
            <a:pPr indent="-2921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There needs to be a way to reduce man hours</a:t>
            </a:r>
            <a:endParaRPr sz="2400"/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-3734" l="1080" r="-1080" t="8930"/>
          <a:stretch/>
        </p:blipFill>
        <p:spPr>
          <a:xfrm>
            <a:off x="4275850" y="2320300"/>
            <a:ext cx="4774724" cy="277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/>
          <p:nvPr>
            <p:ph type="title"/>
          </p:nvPr>
        </p:nvSpPr>
        <p:spPr>
          <a:xfrm>
            <a:off x="385100" y="7174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/>
              <a:t>Execution Plan</a:t>
            </a:r>
            <a:endParaRPr sz="3000"/>
          </a:p>
        </p:txBody>
      </p:sp>
      <p:pic>
        <p:nvPicPr>
          <p:cNvPr id="194" name="Google Shape;19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5350"/>
            <a:ext cx="9143999" cy="469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85a745846_0_2"/>
          <p:cNvSpPr txBox="1"/>
          <p:nvPr>
            <p:ph type="title"/>
          </p:nvPr>
        </p:nvSpPr>
        <p:spPr>
          <a:xfrm>
            <a:off x="457200" y="6921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Validation Plan</a:t>
            </a:r>
            <a:endParaRPr sz="3000"/>
          </a:p>
        </p:txBody>
      </p:sp>
      <p:pic>
        <p:nvPicPr>
          <p:cNvPr id="200" name="Google Shape;200;g1485a745846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75" y="1449052"/>
            <a:ext cx="8839199" cy="452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485a745846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75" y="6146475"/>
            <a:ext cx="4259398" cy="5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110143bee_0_0"/>
          <p:cNvSpPr txBox="1"/>
          <p:nvPr>
            <p:ph type="title"/>
          </p:nvPr>
        </p:nvSpPr>
        <p:spPr>
          <a:xfrm>
            <a:off x="457188" y="7015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Validation Plan</a:t>
            </a:r>
            <a:endParaRPr sz="3000"/>
          </a:p>
        </p:txBody>
      </p:sp>
      <p:pic>
        <p:nvPicPr>
          <p:cNvPr id="207" name="Google Shape;207;g15110143be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54375"/>
            <a:ext cx="4740825" cy="6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5110143be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01450"/>
            <a:ext cx="8856523" cy="36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85a745846_0_9"/>
          <p:cNvSpPr txBox="1"/>
          <p:nvPr>
            <p:ph type="title"/>
          </p:nvPr>
        </p:nvSpPr>
        <p:spPr>
          <a:xfrm>
            <a:off x="457200" y="1602743"/>
            <a:ext cx="8229600" cy="3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7200"/>
              <a:t>QUESTIONS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2563950" y="721900"/>
            <a:ext cx="40161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/>
              <a:t>Project Summary</a:t>
            </a:r>
            <a:endParaRPr sz="3000"/>
          </a:p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83600" y="1759500"/>
            <a:ext cx="3741900" cy="5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/>
              <a:t>The Solution is:</a:t>
            </a:r>
            <a:endParaRPr sz="2400"/>
          </a:p>
          <a:p>
            <a:pPr indent="-2921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Create a rover that will autonomously navigate a greenhouse</a:t>
            </a:r>
            <a:endParaRPr sz="2400"/>
          </a:p>
          <a:p>
            <a:pPr indent="-2921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 Categorize all tomatoes</a:t>
            </a:r>
            <a:endParaRPr sz="2400"/>
          </a:p>
          <a:p>
            <a:pPr indent="-2921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Make the data available to the owner on a website and database</a:t>
            </a:r>
            <a:endParaRPr sz="2400"/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7" y="1647225"/>
            <a:ext cx="4016128" cy="50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1605750" y="701725"/>
            <a:ext cx="59325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/>
              <a:t>Subsystem Overview</a:t>
            </a:r>
            <a:endParaRPr sz="3000"/>
          </a:p>
        </p:txBody>
      </p:sp>
      <p:pic>
        <p:nvPicPr>
          <p:cNvPr id="79" name="Google Shape;7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75" y="1505425"/>
            <a:ext cx="8228898" cy="535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8170ea50e_0_14"/>
          <p:cNvSpPr txBox="1"/>
          <p:nvPr>
            <p:ph type="title"/>
          </p:nvPr>
        </p:nvSpPr>
        <p:spPr>
          <a:xfrm>
            <a:off x="457200" y="7685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Project Changes Since Last Presentation</a:t>
            </a:r>
            <a:endParaRPr sz="3000"/>
          </a:p>
        </p:txBody>
      </p:sp>
      <p:sp>
        <p:nvSpPr>
          <p:cNvPr id="85" name="Google Shape;85;g148170ea50e_0_14"/>
          <p:cNvSpPr txBox="1"/>
          <p:nvPr>
            <p:ph idx="1" type="body"/>
          </p:nvPr>
        </p:nvSpPr>
        <p:spPr>
          <a:xfrm>
            <a:off x="333000" y="2049275"/>
            <a:ext cx="84780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Rover no longer has to determine distance to next tomato plant</a:t>
            </a:r>
            <a:endParaRPr sz="240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Expects greenhouse to be a grid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8170ea50e_0_8"/>
          <p:cNvSpPr txBox="1"/>
          <p:nvPr>
            <p:ph type="title"/>
          </p:nvPr>
        </p:nvSpPr>
        <p:spPr>
          <a:xfrm>
            <a:off x="1136400" y="815850"/>
            <a:ext cx="6871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Project Timeline</a:t>
            </a:r>
            <a:endParaRPr sz="3000"/>
          </a:p>
        </p:txBody>
      </p:sp>
      <p:pic>
        <p:nvPicPr>
          <p:cNvPr id="91" name="Google Shape;91;g148170ea50e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1650"/>
            <a:ext cx="8918650" cy="52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/>
          <p:nvPr>
            <p:ph type="title"/>
          </p:nvPr>
        </p:nvSpPr>
        <p:spPr>
          <a:xfrm>
            <a:off x="448887" y="862692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9090"/>
              <a:buFont typeface="Arial"/>
              <a:buNone/>
            </a:pPr>
            <a:r>
              <a:rPr lang="en-US" sz="3300"/>
              <a:t>Navigation Subsystem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5848"/>
              <a:buFont typeface="Arial"/>
              <a:buNone/>
            </a:pPr>
            <a:r>
              <a:rPr lang="en-US" sz="2650"/>
              <a:t>Chris Dumont</a:t>
            </a:r>
            <a:endParaRPr sz="2650"/>
          </a:p>
        </p:txBody>
      </p:sp>
      <p:graphicFrame>
        <p:nvGraphicFramePr>
          <p:cNvPr id="97" name="Google Shape;97;p5"/>
          <p:cNvGraphicFramePr/>
          <p:nvPr/>
        </p:nvGraphicFramePr>
        <p:xfrm>
          <a:off x="606829" y="21692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{5E118743-68F3-48AD-A7BA-B094339A5485}</a:tableStyleId>
              </a:tblPr>
              <a:tblGrid>
                <a:gridCol w="3956850"/>
                <a:gridCol w="3956850"/>
              </a:tblGrid>
              <a:tr h="51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</a:rPr>
                        <a:t>Accomplishments </a:t>
                      </a:r>
                      <a:r>
                        <a:rPr b="0" lang="en-US" sz="2400">
                          <a:solidFill>
                            <a:schemeClr val="dk1"/>
                          </a:solidFill>
                        </a:rPr>
                        <a:t>Since Last Presentation</a:t>
                      </a:r>
                      <a:endParaRPr sz="2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rgbClr val="FF0000"/>
                          </a:solidFill>
                        </a:rPr>
                        <a:t>~</a:t>
                      </a:r>
                      <a:r>
                        <a:rPr b="0" lang="en-US" sz="240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b="0" lang="en-US" sz="2400" u="none" cap="none" strike="noStrike">
                          <a:solidFill>
                            <a:srgbClr val="FF0000"/>
                          </a:solidFill>
                        </a:rPr>
                        <a:t> Hours</a:t>
                      </a:r>
                      <a:endParaRPr b="0" sz="2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solidFill>
                            <a:schemeClr val="dk1"/>
                          </a:solidFill>
                        </a:rPr>
                        <a:t>Plans until next presentation</a:t>
                      </a:r>
                      <a:endParaRPr b="0" sz="2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525">
                <a:tc>
                  <a:txBody>
                    <a:bodyPr/>
                    <a:lstStyle/>
                    <a:p>
                      <a:pPr indent="-2349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en-US" sz="2400"/>
                        <a:t>AutoCad drawings made for all needed 3D printed parts</a:t>
                      </a:r>
                      <a:endParaRPr sz="2400"/>
                    </a:p>
                    <a:p>
                      <a:pPr indent="-2349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•"/>
                      </a:pPr>
                      <a:r>
                        <a:rPr lang="en-US" sz="2400"/>
                        <a:t>Complete Wiring Diagram made for integration with camera positioning subsystem (Dalton)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Char char="●"/>
                      </a:pPr>
                      <a:r>
                        <a:rPr lang="en-US" sz="2400"/>
                        <a:t>Have parts printed and mounted, all mechanical mounting done</a:t>
                      </a:r>
                      <a:endParaRPr sz="2400"/>
                    </a:p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/>
                        <a:t>Circuit made in hardware</a:t>
                      </a:r>
                      <a:endParaRPr sz="2400"/>
                    </a:p>
                    <a:p>
                      <a:pPr indent="-3810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en-US" sz="2400"/>
                        <a:t>Begun code integration with camera positioning subsystem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0a988720a_0_2"/>
          <p:cNvSpPr txBox="1"/>
          <p:nvPr>
            <p:ph type="title"/>
          </p:nvPr>
        </p:nvSpPr>
        <p:spPr>
          <a:xfrm>
            <a:off x="1992900" y="926275"/>
            <a:ext cx="51582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744"/>
              <a:buNone/>
            </a:pPr>
            <a:r>
              <a:rPr lang="en-US" sz="3300"/>
              <a:t>Hardware Mounting: Mast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4171"/>
              <a:buNone/>
            </a:pPr>
            <a:r>
              <a:rPr lang="en-US" sz="2650"/>
              <a:t>Chris Dumont</a:t>
            </a:r>
            <a:endParaRPr sz="2650"/>
          </a:p>
        </p:txBody>
      </p:sp>
      <p:pic>
        <p:nvPicPr>
          <p:cNvPr id="103" name="Google Shape;103;g150a988720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0" y="2404500"/>
            <a:ext cx="4791975" cy="311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50a988720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333663" y="2251238"/>
            <a:ext cx="3115100" cy="342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50a988720a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5200" y="5466200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50a988720a_0_2"/>
          <p:cNvSpPr txBox="1"/>
          <p:nvPr/>
        </p:nvSpPr>
        <p:spPr>
          <a:xfrm>
            <a:off x="74850" y="5565000"/>
            <a:ext cx="843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Thick slot for wood to fit.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Rectangular cutout for motor to rest it.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Flat area with </a:t>
            </a:r>
            <a:r>
              <a:rPr lang="en-US" sz="2400"/>
              <a:t>screw holes</a:t>
            </a:r>
            <a:r>
              <a:rPr lang="en-US" sz="2400"/>
              <a:t> to mount Raspberry Pi.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231feacc9_2_8"/>
          <p:cNvSpPr txBox="1"/>
          <p:nvPr>
            <p:ph type="title"/>
          </p:nvPr>
        </p:nvSpPr>
        <p:spPr>
          <a:xfrm>
            <a:off x="1682475" y="891100"/>
            <a:ext cx="51582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744"/>
              <a:buNone/>
            </a:pPr>
            <a:r>
              <a:rPr lang="en-US" sz="3300"/>
              <a:t>Hardware Mounting: Mast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4172"/>
              <a:buNone/>
            </a:pPr>
            <a:r>
              <a:rPr lang="en-US" sz="2650"/>
              <a:t>Chris Dumont</a:t>
            </a:r>
            <a:endParaRPr sz="2650"/>
          </a:p>
        </p:txBody>
      </p:sp>
      <p:pic>
        <p:nvPicPr>
          <p:cNvPr id="112" name="Google Shape;112;g15231feacc9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650" y="1874850"/>
            <a:ext cx="2470499" cy="329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5231feacc9_2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25" y="1874850"/>
            <a:ext cx="2337825" cy="32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5231feacc9_2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489" y="1874850"/>
            <a:ext cx="1421486" cy="32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5231feacc9_2_8"/>
          <p:cNvSpPr txBox="1"/>
          <p:nvPr/>
        </p:nvSpPr>
        <p:spPr>
          <a:xfrm>
            <a:off x="420225" y="5195700"/>
            <a:ext cx="76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Designed to fit into top of mast.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Inserted into not rotating part.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4 holes are for rope to run to from bottom corners of rover.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